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051B3-7D2F-4EB5-B860-4A21517DCCB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C1B8-8D9C-4850-9ACF-000CA3C1E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051B3-7D2F-4EB5-B860-4A21517DCCB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C1B8-8D9C-4850-9ACF-000CA3C1E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051B3-7D2F-4EB5-B860-4A21517DCCB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C1B8-8D9C-4850-9ACF-000CA3C1E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051B3-7D2F-4EB5-B860-4A21517DCCB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C1B8-8D9C-4850-9ACF-000CA3C1E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051B3-7D2F-4EB5-B860-4A21517DCCB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C1B8-8D9C-4850-9ACF-000CA3C1E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051B3-7D2F-4EB5-B860-4A21517DCCB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C1B8-8D9C-4850-9ACF-000CA3C1E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051B3-7D2F-4EB5-B860-4A21517DCCB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C1B8-8D9C-4850-9ACF-000CA3C1E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051B3-7D2F-4EB5-B860-4A21517DCCB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C1B8-8D9C-4850-9ACF-000CA3C1E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051B3-7D2F-4EB5-B860-4A21517DCCB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C1B8-8D9C-4850-9ACF-000CA3C1E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051B3-7D2F-4EB5-B860-4A21517DCCB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C1B8-8D9C-4850-9ACF-000CA3C1E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051B3-7D2F-4EB5-B860-4A21517DCCB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C1B8-8D9C-4850-9ACF-000CA3C1E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51B3-7D2F-4EB5-B860-4A21517DCCB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6C1B8-8D9C-4850-9ACF-000CA3C1E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11" Type="http://schemas.openxmlformats.org/officeDocument/2006/relationships/image" Target="../media/image49.png"/><Relationship Id="rId5" Type="http://schemas.openxmlformats.org/officeDocument/2006/relationships/image" Target="../media/image55.jpeg"/><Relationship Id="rId10" Type="http://schemas.openxmlformats.org/officeDocument/2006/relationships/image" Target="../media/image60.png"/><Relationship Id="rId4" Type="http://schemas.openxmlformats.org/officeDocument/2006/relationships/image" Target="../media/image54.jpeg"/><Relationship Id="rId9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70.jpeg"/><Relationship Id="rId3" Type="http://schemas.openxmlformats.org/officeDocument/2006/relationships/image" Target="../media/image61.png"/><Relationship Id="rId7" Type="http://schemas.openxmlformats.org/officeDocument/2006/relationships/image" Target="../media/image65.jpeg"/><Relationship Id="rId12" Type="http://schemas.openxmlformats.org/officeDocument/2006/relationships/image" Target="../media/image6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11" Type="http://schemas.openxmlformats.org/officeDocument/2006/relationships/image" Target="../media/image68.jpeg"/><Relationship Id="rId5" Type="http://schemas.openxmlformats.org/officeDocument/2006/relationships/image" Target="../media/image63.jpeg"/><Relationship Id="rId10" Type="http://schemas.openxmlformats.org/officeDocument/2006/relationships/image" Target="../media/image67.png"/><Relationship Id="rId4" Type="http://schemas.openxmlformats.org/officeDocument/2006/relationships/image" Target="../media/image62.jpeg"/><Relationship Id="rId9" Type="http://schemas.openxmlformats.org/officeDocument/2006/relationships/image" Target="../media/image6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eg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6.png"/><Relationship Id="rId3" Type="http://schemas.openxmlformats.org/officeDocument/2006/relationships/image" Target="../media/image78.png"/><Relationship Id="rId7" Type="http://schemas.openxmlformats.org/officeDocument/2006/relationships/image" Target="../media/image41.png"/><Relationship Id="rId12" Type="http://schemas.openxmlformats.org/officeDocument/2006/relationships/image" Target="../media/image85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84.png"/><Relationship Id="rId5" Type="http://schemas.openxmlformats.org/officeDocument/2006/relationships/image" Target="../media/image80.png"/><Relationship Id="rId15" Type="http://schemas.openxmlformats.org/officeDocument/2006/relationships/image" Target="../media/image88.png"/><Relationship Id="rId10" Type="http://schemas.openxmlformats.org/officeDocument/2006/relationships/image" Target="../media/image49.png"/><Relationship Id="rId4" Type="http://schemas.openxmlformats.org/officeDocument/2006/relationships/image" Target="../media/image79.png"/><Relationship Id="rId9" Type="http://schemas.openxmlformats.org/officeDocument/2006/relationships/image" Target="../media/image83.png"/><Relationship Id="rId14" Type="http://schemas.openxmlformats.org/officeDocument/2006/relationships/image" Target="../media/image8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7" Type="http://schemas.openxmlformats.org/officeDocument/2006/relationships/image" Target="../media/image9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96.jpeg"/><Relationship Id="rId7" Type="http://schemas.openxmlformats.org/officeDocument/2006/relationships/image" Target="../media/image100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eg"/><Relationship Id="rId3" Type="http://schemas.openxmlformats.org/officeDocument/2006/relationships/image" Target="../media/image102.jpeg"/><Relationship Id="rId7" Type="http://schemas.openxmlformats.org/officeDocument/2006/relationships/image" Target="../media/image106.jpe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11" Type="http://schemas.openxmlformats.org/officeDocument/2006/relationships/image" Target="../media/image110.jpeg"/><Relationship Id="rId5" Type="http://schemas.openxmlformats.org/officeDocument/2006/relationships/image" Target="../media/image104.jpeg"/><Relationship Id="rId10" Type="http://schemas.openxmlformats.org/officeDocument/2006/relationships/image" Target="../media/image109.jpeg"/><Relationship Id="rId4" Type="http://schemas.openxmlformats.org/officeDocument/2006/relationships/image" Target="../media/image103.emf"/><Relationship Id="rId9" Type="http://schemas.openxmlformats.org/officeDocument/2006/relationships/image" Target="../media/image10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7.png"/><Relationship Id="rId4" Type="http://schemas.openxmlformats.org/officeDocument/2006/relationships/image" Target="../media/image11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8.jpeg"/><Relationship Id="rId7" Type="http://schemas.openxmlformats.org/officeDocument/2006/relationships/image" Target="../media/image121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10" Type="http://schemas.openxmlformats.org/officeDocument/2006/relationships/image" Target="../media/image124.jpeg"/><Relationship Id="rId4" Type="http://schemas.openxmlformats.org/officeDocument/2006/relationships/image" Target="../media/image117.png"/><Relationship Id="rId9" Type="http://schemas.openxmlformats.org/officeDocument/2006/relationships/image" Target="../media/image1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jpeg"/><Relationship Id="rId5" Type="http://schemas.openxmlformats.org/officeDocument/2006/relationships/image" Target="../media/image131.png"/><Relationship Id="rId10" Type="http://schemas.openxmlformats.org/officeDocument/2006/relationships/image" Target="../media/image136.png"/><Relationship Id="rId4" Type="http://schemas.openxmlformats.org/officeDocument/2006/relationships/image" Target="../media/image130.jpeg"/><Relationship Id="rId9" Type="http://schemas.openxmlformats.org/officeDocument/2006/relationships/image" Target="../media/image13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2.pn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image" Target="../media/image24.png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на прозрачном фоне для детей 33 png » Шапки сайтов jpg бесплатно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7" y="260648"/>
            <a:ext cx="345638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2195736" y="2492896"/>
            <a:ext cx="4829175" cy="904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Речесветик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259632" y="3455490"/>
            <a:ext cx="662473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Рабочая тетрадь по формированию навыков безопасного поведения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 детей дошкольного возраста на улицах и дорогах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подготовительная к школе группа (6-7 лет)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5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r="26707"/>
          <a:stretch/>
        </p:blipFill>
        <p:spPr bwMode="auto">
          <a:xfrm>
            <a:off x="827584" y="4149080"/>
            <a:ext cx="2304256" cy="19482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9" name="Рисунок 8" descr="Картинки на прозрачном фоне для детского сада (38 фото) ⭐ Юмор, картинки и  забавные фото | Детский сад, Детские темы, Лего задания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509120"/>
            <a:ext cx="2160240" cy="196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123728" y="260648"/>
            <a:ext cx="590465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 2.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Транспортные средства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3" name="Picture 4" descr="https://img-fotki.yandex.ru/get/5303/novprospekt.12/0_6befd_fba8d203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450" y="476250"/>
            <a:ext cx="704850" cy="906463"/>
          </a:xfrm>
          <a:prstGeom prst="rect">
            <a:avLst/>
          </a:prstGeom>
          <a:noFill/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403648" y="836712"/>
            <a:ext cx="74168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Веселые гонки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автомобиль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выезжает из гаража,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автомобиль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подъезжает к гаражу, грузовик переезжает реку, 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автомобиль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объезжает вокруг гаража)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6" name="Рисунок 3"/>
          <p:cNvPicPr>
            <a:picLocks noChangeAspect="1" noChangeArrowheads="1"/>
          </p:cNvPicPr>
          <p:nvPr/>
        </p:nvPicPr>
        <p:blipFill>
          <a:blip r:embed="rId3" cstate="print"/>
          <a:srcRect l="9425" t="4489" r="50345" b="56708"/>
          <a:stretch>
            <a:fillRect/>
          </a:stretch>
        </p:blipFill>
        <p:spPr bwMode="auto">
          <a:xfrm>
            <a:off x="4644008" y="1844824"/>
            <a:ext cx="1934468" cy="1512168"/>
          </a:xfrm>
          <a:prstGeom prst="rect">
            <a:avLst/>
          </a:prstGeom>
          <a:noFill/>
        </p:spPr>
      </p:pic>
      <p:pic>
        <p:nvPicPr>
          <p:cNvPr id="23557" name="Рисунок 4"/>
          <p:cNvPicPr>
            <a:picLocks noChangeAspect="1" noChangeArrowheads="1"/>
          </p:cNvPicPr>
          <p:nvPr/>
        </p:nvPicPr>
        <p:blipFill>
          <a:blip r:embed="rId3" cstate="print"/>
          <a:srcRect l="8380" t="53876" r="48019" b="3313"/>
          <a:stretch>
            <a:fillRect/>
          </a:stretch>
        </p:blipFill>
        <p:spPr bwMode="auto">
          <a:xfrm>
            <a:off x="6732240" y="1844825"/>
            <a:ext cx="1951360" cy="1512168"/>
          </a:xfrm>
          <a:prstGeom prst="rect">
            <a:avLst/>
          </a:prstGeom>
          <a:noFill/>
        </p:spPr>
      </p:pic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4" cstate="print"/>
          <a:srcRect l="53555" t="3022" r="7162" b="57214"/>
          <a:stretch/>
        </p:blipFill>
        <p:spPr bwMode="auto">
          <a:xfrm rot="5400000">
            <a:off x="784409" y="1671975"/>
            <a:ext cx="1585595" cy="19312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4" cstate="print"/>
          <a:srcRect l="3928" t="2931" r="55900" b="56881"/>
          <a:stretch/>
        </p:blipFill>
        <p:spPr bwMode="auto">
          <a:xfrm rot="5400000">
            <a:off x="2747166" y="1725442"/>
            <a:ext cx="1563370" cy="18021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1115616" y="3776355"/>
            <a:ext cx="59766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Разгадай ребусы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4" descr="https://img-fotki.yandex.ru/get/5303/novprospekt.12/0_6befd_fba8d203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573016"/>
            <a:ext cx="704850" cy="906463"/>
          </a:xfrm>
          <a:prstGeom prst="rect">
            <a:avLst/>
          </a:prstGeom>
          <a:noFill/>
        </p:spPr>
      </p:pic>
      <p:pic>
        <p:nvPicPr>
          <p:cNvPr id="23562" name="Рисунок 18" descr="У нас снова День Рождения!. Хаммер-Центр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009650" cy="742950"/>
          </a:xfrm>
          <a:prstGeom prst="rect">
            <a:avLst/>
          </a:prstGeom>
          <a:noFill/>
        </p:spPr>
      </p:pic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1619672" y="4293096"/>
            <a:ext cx="8640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a typeface="Calibri"/>
                <a:cs typeface="Times New Roman"/>
              </a:rPr>
              <a:t>АВ</a:t>
            </a:r>
            <a:r>
              <a:rPr lang="ru-RU" sz="4400" dirty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endParaRPr lang="ru-RU" sz="4400" dirty="0"/>
          </a:p>
        </p:txBody>
      </p:sp>
      <p:pic>
        <p:nvPicPr>
          <p:cNvPr id="19" name="Рисунок 21" descr="Минеральный штаб – Деньги – Коммерсантъ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4293096"/>
            <a:ext cx="1152128" cy="742961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3491880" y="3645024"/>
            <a:ext cx="11521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  <a:tabLst>
                <a:tab pos="1571625" algn="l"/>
              </a:tabLst>
            </a:pPr>
            <a:r>
              <a:rPr lang="ru-RU" sz="6000" dirty="0">
                <a:solidFill>
                  <a:srgbClr val="FF0000"/>
                </a:solidFill>
                <a:ea typeface="Calibri"/>
                <a:cs typeface="Times New Roman"/>
              </a:rPr>
              <a:t>,, </a:t>
            </a:r>
            <a:endParaRPr lang="ru-RU" sz="6000" dirty="0">
              <a:ea typeface="Calibri"/>
              <a:cs typeface="Times New Roman"/>
            </a:endParaRPr>
          </a:p>
        </p:txBody>
      </p:sp>
      <p:pic>
        <p:nvPicPr>
          <p:cNvPr id="23564" name="Рисунок 119" descr="https://detvoryata.ru/wp-content/uploads/2017/06/bolgarski-perets-detvoryata.ru.jpg"/>
          <p:cNvPicPr>
            <a:picLocks noChangeAspect="1" noChangeArrowheads="1"/>
          </p:cNvPicPr>
          <p:nvPr/>
        </p:nvPicPr>
        <p:blipFill>
          <a:blip r:embed="rId7" cstate="print"/>
          <a:srcRect l="10104" t="9750" r="22209" b="11462"/>
          <a:stretch>
            <a:fillRect/>
          </a:stretch>
        </p:blipFill>
        <p:spPr bwMode="auto">
          <a:xfrm>
            <a:off x="1259632" y="5445224"/>
            <a:ext cx="1009650" cy="733425"/>
          </a:xfrm>
          <a:prstGeom prst="rect">
            <a:avLst/>
          </a:prstGeom>
          <a:noFill/>
        </p:spPr>
      </p:pic>
      <p:pic>
        <p:nvPicPr>
          <p:cNvPr id="23565" name="Рисунок 119" descr="https://detvoryata.ru/wp-content/uploads/2017/06/bolgarski-perets-detvoryata.ru.jpg"/>
          <p:cNvPicPr>
            <a:picLocks noChangeAspect="1" noChangeArrowheads="1"/>
          </p:cNvPicPr>
          <p:nvPr/>
        </p:nvPicPr>
        <p:blipFill>
          <a:blip r:embed="rId7" cstate="print"/>
          <a:srcRect l="10104" t="9750" r="22209" b="11462"/>
          <a:stretch>
            <a:fillRect/>
          </a:stretch>
        </p:blipFill>
        <p:spPr bwMode="auto">
          <a:xfrm>
            <a:off x="0" y="0"/>
            <a:ext cx="1009650" cy="733425"/>
          </a:xfrm>
          <a:prstGeom prst="rect">
            <a:avLst/>
          </a:prstGeom>
          <a:noFill/>
        </p:spPr>
      </p:pic>
      <p:pic>
        <p:nvPicPr>
          <p:cNvPr id="23566" name="Рисунок 119" descr="https://detvoryata.ru/wp-content/uploads/2017/06/bolgarski-perets-detvoryata.ru.jpg"/>
          <p:cNvPicPr>
            <a:picLocks noChangeAspect="1" noChangeArrowheads="1"/>
          </p:cNvPicPr>
          <p:nvPr/>
        </p:nvPicPr>
        <p:blipFill>
          <a:blip r:embed="rId7" cstate="print"/>
          <a:srcRect l="10104" t="9750" r="22209" b="11462"/>
          <a:stretch>
            <a:fillRect/>
          </a:stretch>
        </p:blipFill>
        <p:spPr bwMode="auto">
          <a:xfrm>
            <a:off x="0" y="0"/>
            <a:ext cx="1009650" cy="733425"/>
          </a:xfrm>
          <a:prstGeom prst="rect">
            <a:avLst/>
          </a:prstGeom>
          <a:noFill/>
        </p:spPr>
      </p:pic>
      <p:sp>
        <p:nvSpPr>
          <p:cNvPr id="27" name="Прямоугольник 26"/>
          <p:cNvSpPr/>
          <p:nvPr/>
        </p:nvSpPr>
        <p:spPr>
          <a:xfrm>
            <a:off x="2339752" y="5085184"/>
            <a:ext cx="96949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  <a:tabLst>
                <a:tab pos="1571625" algn="l"/>
              </a:tabLst>
            </a:pPr>
            <a:r>
              <a:rPr lang="ru-RU" sz="5400" dirty="0" smtClean="0">
                <a:solidFill>
                  <a:srgbClr val="FF0000"/>
                </a:solidFill>
                <a:ea typeface="Calibri"/>
                <a:cs typeface="Times New Roman"/>
              </a:rPr>
              <a:t> ,</a:t>
            </a:r>
            <a:endParaRPr lang="ru-RU" sz="5400" dirty="0">
              <a:ea typeface="Calibri"/>
              <a:cs typeface="Times New Roman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779912" y="5445224"/>
            <a:ext cx="12262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a typeface="Calibri"/>
                <a:cs typeface="Times New Roman"/>
              </a:rPr>
              <a:t>ХОД</a:t>
            </a:r>
            <a:endParaRPr lang="ru-RU" sz="4400" b="1" dirty="0"/>
          </a:p>
        </p:txBody>
      </p:sp>
      <p:pic>
        <p:nvPicPr>
          <p:cNvPr id="30" name="Рисунок 29" descr="У нас снова День Рождения!. Хаммер-Центр.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4077072"/>
            <a:ext cx="1009650" cy="87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/>
          <p:nvPr/>
        </p:nvSpPr>
        <p:spPr>
          <a:xfrm>
            <a:off x="6588224" y="3861048"/>
            <a:ext cx="3372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ea typeface="Calibri"/>
                <a:cs typeface="Times New Roman"/>
              </a:rPr>
              <a:t>,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2529" name="Рисунок 21" descr="pencil blue - коп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8640"/>
            <a:ext cx="733425" cy="771525"/>
          </a:xfrm>
          <a:prstGeom prst="rect">
            <a:avLst/>
          </a:prstGeom>
          <a:noFill/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547664" y="260648"/>
            <a:ext cx="69127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Прочитай слова по слогам и соедини их линиями с соответствующими картинками.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2" name="Рисунок 13" descr="Яндекс.Фотки переехали | Игрушки монтессори, Поздравительные открытки  своими руками, Детские рисун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5085184"/>
            <a:ext cx="1428751" cy="935037"/>
          </a:xfrm>
          <a:prstGeom prst="rect">
            <a:avLst/>
          </a:prstGeom>
          <a:noFill/>
        </p:spPr>
      </p:pic>
      <p:pic>
        <p:nvPicPr>
          <p:cNvPr id="22533" name="Рисунок 47" descr="Картинки на прозрачном фоне для детей (46 фото)"/>
          <p:cNvPicPr>
            <a:picLocks noChangeAspect="1" noChangeArrowheads="1"/>
          </p:cNvPicPr>
          <p:nvPr/>
        </p:nvPicPr>
        <p:blipFill>
          <a:blip r:embed="rId4" cstate="print"/>
          <a:srcRect l="51469" t="34773"/>
          <a:stretch>
            <a:fillRect/>
          </a:stretch>
        </p:blipFill>
        <p:spPr bwMode="auto">
          <a:xfrm>
            <a:off x="1835696" y="3573016"/>
            <a:ext cx="1023938" cy="1171575"/>
          </a:xfrm>
          <a:prstGeom prst="rect">
            <a:avLst/>
          </a:prstGeom>
          <a:noFill/>
        </p:spPr>
      </p:pic>
      <p:pic>
        <p:nvPicPr>
          <p:cNvPr id="22534" name="Picture 6" descr="https://i.pinimg.com/originals/ee/eb/10/eeeb10ca34277d8fc6fce137242a152a.png"/>
          <p:cNvPicPr>
            <a:picLocks noChangeAspect="1" noChangeArrowheads="1"/>
          </p:cNvPicPr>
          <p:nvPr/>
        </p:nvPicPr>
        <p:blipFill>
          <a:blip r:embed="rId5" cstate="print"/>
          <a:srcRect l="4491" t="5435" r="5698" b="10751"/>
          <a:stretch>
            <a:fillRect/>
          </a:stretch>
        </p:blipFill>
        <p:spPr bwMode="auto">
          <a:xfrm>
            <a:off x="1763688" y="2276872"/>
            <a:ext cx="1311275" cy="866775"/>
          </a:xfrm>
          <a:prstGeom prst="rect">
            <a:avLst/>
          </a:prstGeom>
          <a:noFill/>
        </p:spPr>
      </p:pic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5220072" y="1412776"/>
            <a:ext cx="33843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АВ-ТО-МО-БИЛЬ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5364088" y="2204864"/>
            <a:ext cx="266429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СА-МО-ЛЁТ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3995936" y="3933056"/>
            <a:ext cx="352839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2050" algn="l"/>
                <a:tab pos="2970213" algn="ctr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               ПО-ЕЗД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2050" algn="l"/>
                <a:tab pos="2970213" algn="ctr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6012160" y="4725144"/>
            <a:ext cx="252028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ЛОД-КА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https://cdn.pixabay.com/photo/2019/10/17/23/07/aircraft-4557973_1280.png"/>
          <p:cNvPicPr/>
          <p:nvPr/>
        </p:nvPicPr>
        <p:blipFill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1680" y="1268760"/>
            <a:ext cx="148590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https://img-fotki.yandex.ru/get/5303/novprospekt.12/0_6befd_fba8d203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577850" cy="742950"/>
          </a:xfrm>
          <a:prstGeom prst="rect">
            <a:avLst/>
          </a:prstGeom>
          <a:noFill/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1403648" y="389275"/>
            <a:ext cx="68407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 забыл нарисовать художник? Рассмотрите картинки с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изображением транспортных средств и составь предложения.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1475656" y="907205"/>
            <a:ext cx="62646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н-р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автомобиля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нет колеса и т.д.)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Яндекс.Фотки переехали | Игрушки монтессори, Поздравительные открытки  своими руками, Детские рисунк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628800"/>
            <a:ext cx="1733550" cy="1139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Лодочка-судьба [muzmo.ru] от [muzmo.ru] Юрий Прибылов и группа Обратная  сторона - слушать онлайн и смотреть видеоклип, быстро и удобно скачать в  mp3 на dm-dobrov.ru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772816"/>
            <a:ext cx="166099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Самолет летания - значок детей, символ Иллюстрация вектора - иллюстрации  насчитывающей игра, мило: 34364689"/>
          <p:cNvPicPr/>
          <p:nvPr/>
        </p:nvPicPr>
        <p:blipFill>
          <a:blip r:embed="rId5" cstate="print"/>
          <a:srcRect l="9781" t="12668" r="7959" b="16773"/>
          <a:stretch>
            <a:fillRect/>
          </a:stretch>
        </p:blipFill>
        <p:spPr bwMode="auto">
          <a:xfrm>
            <a:off x="2627784" y="1628800"/>
            <a:ext cx="1581150" cy="135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Развивающие мультики - Паровозик Умняша - мультфильм для детей - YouTube"/>
          <p:cNvPicPr/>
          <p:nvPr/>
        </p:nvPicPr>
        <p:blipFill>
          <a:blip r:embed="rId6" cstate="print"/>
          <a:srcRect l="19882" t="9972" r="20310" b="7692"/>
          <a:stretch>
            <a:fillRect/>
          </a:stretch>
        </p:blipFill>
        <p:spPr bwMode="auto">
          <a:xfrm>
            <a:off x="7164288" y="1628800"/>
            <a:ext cx="1444702" cy="111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1691680" y="2204864"/>
            <a:ext cx="520700" cy="504825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7" name="AutoShape 7"/>
          <p:cNvSpPr>
            <a:spLocks noChangeArrowheads="1"/>
          </p:cNvSpPr>
          <p:nvPr/>
        </p:nvSpPr>
        <p:spPr bwMode="auto">
          <a:xfrm rot="954529">
            <a:off x="5353851" y="1636951"/>
            <a:ext cx="274638" cy="1539875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8" name="AutoShape 8"/>
          <p:cNvSpPr>
            <a:spLocks noChangeArrowheads="1"/>
          </p:cNvSpPr>
          <p:nvPr/>
        </p:nvSpPr>
        <p:spPr bwMode="auto">
          <a:xfrm rot="609402">
            <a:off x="3063695" y="2179161"/>
            <a:ext cx="606425" cy="91440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9" name="Oval 9"/>
          <p:cNvSpPr>
            <a:spLocks noChangeArrowheads="1"/>
          </p:cNvSpPr>
          <p:nvPr/>
        </p:nvSpPr>
        <p:spPr bwMode="auto">
          <a:xfrm>
            <a:off x="6516216" y="1844824"/>
            <a:ext cx="714375" cy="1033462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1043608" y="3170094"/>
            <a:ext cx="77768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Помоги зайчику подобрать картинку к предложению.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Летит быстрый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мчится к больному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плывет по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волнам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грохочет по рельсам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4" descr="https://img-fotki.yandex.ru/get/5303/novprospekt.12/0_6befd_fba8d203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140968"/>
            <a:ext cx="577850" cy="742950"/>
          </a:xfrm>
          <a:prstGeom prst="rect">
            <a:avLst/>
          </a:prstGeom>
          <a:noFill/>
        </p:spPr>
      </p:pic>
      <p:pic>
        <p:nvPicPr>
          <p:cNvPr id="17" name="Рисунок 16" descr="https://cdn.pixabay.com/photo/2019/10/17/23/07/aircraft-4557973_1280.png"/>
          <p:cNvPicPr/>
          <p:nvPr/>
        </p:nvPicPr>
        <p:blipFill>
          <a:blip r:embed="rId7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547664" y="4221088"/>
            <a:ext cx="1440160" cy="899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Пин на доске Клипа рт животные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55976" y="4221088"/>
            <a:ext cx="1080120" cy="1693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i.pinimg.com/originals/ee/eb/10/eeeb10ca34277d8fc6fce137242a152a.pn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4491" t="5435" r="5698" b="10752"/>
          <a:stretch/>
        </p:blipFill>
        <p:spPr bwMode="auto">
          <a:xfrm>
            <a:off x="2051720" y="5229200"/>
            <a:ext cx="1600200" cy="10572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20" name="Рисунок 19" descr="https://xn--80abidg3aear4adz.xn--p1ai/wp-content/uploads/2019/12/skoray2.pn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5131" t="17637" r="4437" b="18386"/>
          <a:stretch/>
        </p:blipFill>
        <p:spPr bwMode="auto">
          <a:xfrm>
            <a:off x="6012160" y="4005064"/>
            <a:ext cx="1368152" cy="9608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21" name="Рисунок 20" descr="Картинки на прозрачном фоне для детей (46 фото)"/>
          <p:cNvPicPr/>
          <p:nvPr/>
        </p:nvPicPr>
        <p:blipFill>
          <a:blip r:embed="rId11" cstate="print"/>
          <a:srcRect l="51470" t="34773"/>
          <a:stretch>
            <a:fillRect/>
          </a:stretch>
        </p:blipFill>
        <p:spPr bwMode="auto">
          <a:xfrm>
            <a:off x="6444208" y="5157192"/>
            <a:ext cx="1285875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547664" y="548680"/>
            <a:ext cx="520129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Раскрась картинки, которые относятся к транспорту.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pencil blue - копи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32656"/>
            <a:ext cx="648071" cy="773435"/>
          </a:xfrm>
          <a:prstGeom prst="rect">
            <a:avLst/>
          </a:prstGeom>
          <a:noFill/>
        </p:spPr>
      </p:pic>
      <p:pic>
        <p:nvPicPr>
          <p:cNvPr id="4" name="Рисунок 3" descr="Раскраска Рыбка для самых маленьких | Ozornik.net"/>
          <p:cNvPicPr/>
          <p:nvPr/>
        </p:nvPicPr>
        <p:blipFill>
          <a:blip r:embed="rId3" cstate="print"/>
          <a:srcRect l="10222" t="17333" r="6667" b="10222"/>
          <a:stretch>
            <a:fillRect/>
          </a:stretch>
        </p:blipFill>
        <p:spPr bwMode="auto">
          <a:xfrm>
            <a:off x="467544" y="1340768"/>
            <a:ext cx="14859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Раскраски машинки и машины для мальчиков - распечатать или скачать"/>
          <p:cNvPicPr/>
          <p:nvPr/>
        </p:nvPicPr>
        <p:blipFill>
          <a:blip r:embed="rId4" cstate="print"/>
          <a:srcRect t="28772" b="29824"/>
          <a:stretch>
            <a:fillRect/>
          </a:stretch>
        </p:blipFill>
        <p:spPr bwMode="auto">
          <a:xfrm>
            <a:off x="1979712" y="1268760"/>
            <a:ext cx="203835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Раскраски кораблик, Раскраска Кораблик на воде Раскраски для малышей.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908720"/>
            <a:ext cx="1476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Раскраска Гриб распечатать или скачать"/>
          <p:cNvPicPr/>
          <p:nvPr/>
        </p:nvPicPr>
        <p:blipFill>
          <a:blip r:embed="rId6" cstate="print"/>
          <a:srcRect t="17193" b="16842"/>
          <a:stretch>
            <a:fillRect/>
          </a:stretch>
        </p:blipFill>
        <p:spPr bwMode="auto">
          <a:xfrm>
            <a:off x="4355976" y="1412776"/>
            <a:ext cx="11715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Ёжик, раскраски для детей, 100 штук. Распечатайте онлайн!"/>
          <p:cNvPicPr/>
          <p:nvPr/>
        </p:nvPicPr>
        <p:blipFill>
          <a:blip r:embed="rId7" cstate="print"/>
          <a:srcRect l="10526" t="9391" r="8480" b="6853"/>
          <a:stretch>
            <a:fillRect/>
          </a:stretch>
        </p:blipFill>
        <p:spPr bwMode="auto">
          <a:xfrm flipH="1">
            <a:off x="5724128" y="1196752"/>
            <a:ext cx="113347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187624" y="2924944"/>
            <a:ext cx="72728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Рассмотри и назови части транспорта. Закончи предложения.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4" descr="https://img-fotki.yandex.ru/get/5303/novprospekt.12/0_6befd_fba8d203_L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1600" y="2996952"/>
            <a:ext cx="741363" cy="954088"/>
          </a:xfrm>
          <a:prstGeom prst="rect">
            <a:avLst/>
          </a:prstGeom>
          <a:noFill/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403648" y="3284984"/>
            <a:ext cx="626469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Дверца из металла (какая?)-металлическая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Руль из пластмассы (какой?)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Сиденье, обшитое кожей (какое?)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Колесо из резины (какое?)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Фары из стекла (какие?)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https://im0-tub-ru.yandex.net/i?id=2285864ec999392d8d394099bfc3f6d6-l&amp;n=13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20206" t="11331" r="23341" b="8055"/>
          <a:stretch/>
        </p:blipFill>
        <p:spPr bwMode="auto">
          <a:xfrm>
            <a:off x="899592" y="4869160"/>
            <a:ext cx="933450" cy="9997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13" name="Рисунок 12" descr="http://ae01.alicdn.com/kf/HTB1GmIvXRKw3KVjSZTE763uRpXa5.pn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9941" r="16301"/>
          <a:stretch/>
        </p:blipFill>
        <p:spPr bwMode="auto">
          <a:xfrm>
            <a:off x="2267744" y="4725144"/>
            <a:ext cx="1000125" cy="12001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14" name="Рисунок 13" descr="https://yt3.ggpht.com/a/AATXAJx2jLamqYZfKjCqL9XU4GgcZoD28ysJF5riKy7t=s900-c-k-c0xffffffff-no-rj-mo"/>
          <p:cNvPicPr/>
          <p:nvPr/>
        </p:nvPicPr>
        <p:blipFill>
          <a:blip r:embed="rId11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869160"/>
            <a:ext cx="1009650" cy="100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poliklinika66.ru/wp-content/uploads/2019/11/Blue-Beetle-Profile.png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42590" r="27963" b="14271"/>
          <a:stretch/>
        </p:blipFill>
        <p:spPr bwMode="auto">
          <a:xfrm>
            <a:off x="5076056" y="4869160"/>
            <a:ext cx="914400" cy="10175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16" name="Рисунок 15" descr="https://thumbs.dreamstime.com/b/car-17570308.jpg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49655" t="34459" b="29105"/>
          <a:stretch/>
        </p:blipFill>
        <p:spPr bwMode="auto">
          <a:xfrm>
            <a:off x="6444208" y="5013176"/>
            <a:ext cx="1584176" cy="7495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6625" name="Рисунок 21" descr="pencil blue - коп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0648"/>
            <a:ext cx="762000" cy="933450"/>
          </a:xfrm>
          <a:prstGeom prst="rect">
            <a:avLst/>
          </a:prstGeom>
          <a:noFill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187624" y="291063"/>
            <a:ext cx="655272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Обведи картинки по точкам. Назови каждый предмет ласково.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s://fsd.multiurok.ru/html/2021/02/09/s_6022ddff91acd/1632966_2.jpe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10885" r="10533"/>
          <a:stretch/>
        </p:blipFill>
        <p:spPr bwMode="auto">
          <a:xfrm>
            <a:off x="1403648" y="836712"/>
            <a:ext cx="2667000" cy="23914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6" name="Рисунок 5" descr="https://veronikaa.ru/wp-content/uploads/2018/12/01-3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13150" t="8170" r="5548" b="8083"/>
          <a:stretch/>
        </p:blipFill>
        <p:spPr bwMode="auto">
          <a:xfrm>
            <a:off x="5148064" y="1124744"/>
            <a:ext cx="2736304" cy="19442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7" name="Рисунок 6" descr="https://e7.pngegg.com/pngimages/789/241/png-clipart-pre-school-worksheet-first-grade-education-cut-the-dotted-line-miscellaneous-game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1924" t="16644" r="1999" b="24889"/>
          <a:stretch/>
        </p:blipFill>
        <p:spPr bwMode="auto">
          <a:xfrm>
            <a:off x="1547664" y="3861048"/>
            <a:ext cx="2852420" cy="1590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8" name="Рисунок 7" descr="https://heaclub.ru/tim/c2f250709434194b8ea3d29ed094316d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b="35816"/>
          <a:stretch/>
        </p:blipFill>
        <p:spPr bwMode="auto">
          <a:xfrm>
            <a:off x="5436096" y="3284984"/>
            <a:ext cx="2432998" cy="2095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49" name="Picture 4" descr="https://img-fotki.yandex.ru/get/5303/novprospekt.12/0_6befd_fba8d203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704850" cy="906463"/>
          </a:xfrm>
          <a:prstGeom prst="rect">
            <a:avLst/>
          </a:prstGeom>
          <a:noFill/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1403648" y="364305"/>
            <a:ext cx="73448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Упражнение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Расскажи-ка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Ваня летом собрался отдохнуть на море. Давай поможем ему доехать                                                                                                                                                    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Users\админ\AppData\Local\Microsoft\Windows\Temporary Internet Files\Content.Word\IMG-20211028-WA001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r="9952" b="931"/>
          <a:stretch/>
        </p:blipFill>
        <p:spPr bwMode="auto">
          <a:xfrm rot="5400000">
            <a:off x="3635895" y="908722"/>
            <a:ext cx="4032449" cy="40324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67544" y="5157192"/>
            <a:ext cx="828092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дома Ваня (что сделал?)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(вышел), речку по мостику он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(перешел) и дальше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(пошел). Ваня к дороге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(подошел) на (мотоцикл) сел 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(поехал). На железнодорожный вокзал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(приехал). На поезд Ваня сел 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(поехал). В город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(приехал), из поезда вышел, остановку нашел и к остановке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(подошел). Ваня 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автомобиль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сел и в аэропорт поехал. В аэропорту сел 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(самолет) 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(полетел). Летел, летел 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(прилетел). Из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(самолета) Ваня вышел  и пошел. Шел, шел и в порт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(пришел). Сел он 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(катер) и от берега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(отплыл). К пляжу он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(приплыл) и стал отдыхать.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5" name="Picture 4" descr="https://img-fotki.yandex.ru/get/5303/novprospekt.12/0_6befd_fba8d203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60648"/>
            <a:ext cx="576064" cy="740839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691680" y="260648"/>
            <a:ext cx="6336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Цепочка слов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Подбери слова на последний звук в слове.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Ориентируясь на картинки.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403648" y="908720"/>
            <a:ext cx="25922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До-ро-г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Рисунок 86" descr="https://clipart-best.com/img/road/road-clip-art-1.png"/>
          <p:cNvPicPr>
            <a:picLocks noChangeAspect="1" noChangeArrowheads="1"/>
          </p:cNvPicPr>
          <p:nvPr/>
        </p:nvPicPr>
        <p:blipFill>
          <a:blip r:embed="rId3" cstate="print"/>
          <a:srcRect l="19403" t="47321" r="15804"/>
          <a:stretch>
            <a:fillRect/>
          </a:stretch>
        </p:blipFill>
        <p:spPr bwMode="auto">
          <a:xfrm>
            <a:off x="4211960" y="908720"/>
            <a:ext cx="1114425" cy="800100"/>
          </a:xfrm>
          <a:prstGeom prst="rect">
            <a:avLst/>
          </a:prstGeom>
          <a:noFill/>
        </p:spPr>
      </p:pic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1691680" y="1301234"/>
            <a:ext cx="22322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https://cdn.pixabay.com/photo/2014/04/03/00/32/tractor-308620_1280.png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403649" y="1700809"/>
            <a:ext cx="1152128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cdn.pixabay.com/photo/2019/10/17/23/07/aircraft-4557973_1280.pn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flipH="1">
            <a:off x="4067943" y="1772816"/>
            <a:ext cx="1241301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i.pinimg.com/originals/0c/20/cc/0c20cccd2dd5bd585ba4b27be05c9133.png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628800"/>
            <a:ext cx="1083568" cy="792088"/>
          </a:xfrm>
          <a:prstGeom prst="rect">
            <a:avLst/>
          </a:prstGeom>
          <a:noFill/>
          <a:ln>
            <a:noFill/>
          </a:ln>
        </p:spPr>
      </p:pic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1763688" y="2636912"/>
            <a:ext cx="67322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Найди пару. Соедини линиями одинаковые виды транспорта.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pencil blue - копия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19672" y="2636912"/>
            <a:ext cx="771525" cy="885825"/>
          </a:xfrm>
          <a:prstGeom prst="rect">
            <a:avLst/>
          </a:prstGeom>
          <a:noFill/>
        </p:spPr>
      </p:pic>
      <p:pic>
        <p:nvPicPr>
          <p:cNvPr id="13" name="Рисунок 12" descr="https://i.pinimg.com/originals/ee/eb/10/eeeb10ca34277d8fc6fce137242a152a.pn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4491" t="5435" r="5698" b="10752"/>
          <a:stretch/>
        </p:blipFill>
        <p:spPr bwMode="auto">
          <a:xfrm>
            <a:off x="2771800" y="2996952"/>
            <a:ext cx="1167267" cy="7712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14" name="Рисунок 13" descr="корабли png | Записи с меткой корабли png | Дневник rosinka7304 :  LiveInternet - Российский Сервис Онлайн-Дневников"/>
          <p:cNvPicPr/>
          <p:nvPr/>
        </p:nvPicPr>
        <p:blipFill>
          <a:blip r:embed="rId9" cstate="print"/>
          <a:srcRect b="5436"/>
          <a:stretch>
            <a:fillRect/>
          </a:stretch>
        </p:blipFill>
        <p:spPr bwMode="auto">
          <a:xfrm>
            <a:off x="6372200" y="2924944"/>
            <a:ext cx="1152128" cy="79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Картинки на прозрачном фоне для детей (46 фото)"/>
          <p:cNvPicPr/>
          <p:nvPr/>
        </p:nvPicPr>
        <p:blipFill>
          <a:blip r:embed="rId10" cstate="print"/>
          <a:srcRect l="51470" t="34773"/>
          <a:stretch>
            <a:fillRect/>
          </a:stretch>
        </p:blipFill>
        <p:spPr bwMode="auto">
          <a:xfrm>
            <a:off x="2699792" y="3861048"/>
            <a:ext cx="1009650" cy="97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cdn.pixabay.com/photo/2019/10/17/23/07/aircraft-4557973_1280.png"/>
          <p:cNvPicPr/>
          <p:nvPr/>
        </p:nvPicPr>
        <p:blipFill>
          <a:blip r:embed="rId11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flipH="1">
            <a:off x="6372200" y="3861048"/>
            <a:ext cx="1346835" cy="75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s://fsd.multiurok.ru/html/2020/04/21/s_5e9efd9708e1b/1425574_10.png"/>
          <p:cNvPicPr/>
          <p:nvPr/>
        </p:nvPicPr>
        <p:blipFill>
          <a:blip r:embed="rId1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941168"/>
            <a:ext cx="1368152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https://img-fotki.yandex.ru/get/1003883/16969765.27b/0_ae78a_98fbb985_orig.png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17639" r="4907" b="10227"/>
          <a:stretch/>
        </p:blipFill>
        <p:spPr bwMode="auto">
          <a:xfrm rot="10800000" flipV="1">
            <a:off x="6300192" y="4725144"/>
            <a:ext cx="1296144" cy="9227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19" name="Рисунок 18" descr="https://creazilla-store.fra1.digitaloceanspaces.com/cliparts/71265/helicopter-clipart-sm.png"/>
          <p:cNvPicPr/>
          <p:nvPr/>
        </p:nvPicPr>
        <p:blipFill>
          <a:blip r:embed="rId1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733256"/>
            <a:ext cx="1440160" cy="908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https://xn--80abidg3aear4adz.xn--p1ai/wp-content/uploads/2019/12/skoray2.png"/>
          <p:cNvPicPr/>
          <p:nvPr/>
        </p:nvPicPr>
        <p:blipFill rotWithShape="1">
          <a:blip r:embed="rId1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5131" t="17637" r="4437" b="18386"/>
          <a:stretch/>
        </p:blipFill>
        <p:spPr bwMode="auto">
          <a:xfrm>
            <a:off x="6444208" y="5733256"/>
            <a:ext cx="1467222" cy="9410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1" name="Picture 4" descr="https://img-fotki.yandex.ru/get/5303/novprospekt.12/0_6befd_fba8d203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32656"/>
            <a:ext cx="555625" cy="714375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619672" y="116415"/>
            <a:ext cx="72008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 3.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Безопасное поведение на улицах города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Покажи на картинках перекресток, тротуар, дорогу,</a:t>
            </a:r>
            <a:r>
              <a:rPr kumimoji="0" lang="tt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остановку для автобуса и троллейбуса. Объясни для чего они нужны.</a:t>
            </a:r>
            <a:endParaRPr kumimoji="0" lang="tt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Городская улица с дорогами, фасадом городских зданий и ландшафта. | Премиум  векторы"/>
          <p:cNvPicPr/>
          <p:nvPr/>
        </p:nvPicPr>
        <p:blipFill>
          <a:blip r:embed="rId3" cstate="print"/>
          <a:srcRect t="14935" r="35703" b="4545"/>
          <a:stretch>
            <a:fillRect/>
          </a:stretch>
        </p:blipFill>
        <p:spPr bwMode="auto">
          <a:xfrm>
            <a:off x="323528" y="1484784"/>
            <a:ext cx="216024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rianças Felizes No Passeio Ilustração do Vetor - Ilustração de céu,  paisagem: 97717327"/>
          <p:cNvPicPr/>
          <p:nvPr/>
        </p:nvPicPr>
        <p:blipFill>
          <a:blip r:embed="rId4" cstate="print"/>
          <a:srcRect t="18945" b="12341"/>
          <a:stretch>
            <a:fillRect/>
          </a:stretch>
        </p:blipFill>
        <p:spPr bwMode="auto">
          <a:xfrm>
            <a:off x="2555776" y="1484784"/>
            <a:ext cx="201622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дмин\AppData\Roaming\Microsoft\Windows\Network Shortcuts\Без названия (2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484784"/>
            <a:ext cx="208823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админ\AppData\Roaming\Microsoft\Windows\Network Shortcuts\bus-stop-city-background-vector-260nw-399735016.jpg"/>
          <p:cNvPicPr/>
          <p:nvPr/>
        </p:nvPicPr>
        <p:blipFill>
          <a:blip r:embed="rId6" cstate="print"/>
          <a:srcRect t="21071" r="20513" b="8214"/>
          <a:stretch>
            <a:fillRect/>
          </a:stretch>
        </p:blipFill>
        <p:spPr bwMode="auto">
          <a:xfrm>
            <a:off x="6948264" y="1484784"/>
            <a:ext cx="2016224" cy="141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https://img-fotki.yandex.ru/get/5303/novprospekt.12/0_6befd_fba8d203_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59632" y="3356992"/>
            <a:ext cx="590550" cy="758825"/>
          </a:xfrm>
          <a:prstGeom prst="rect">
            <a:avLst/>
          </a:prstGeom>
          <a:noFill/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547664" y="3048054"/>
            <a:ext cx="576064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Скажи наоборот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Закончи фразу словом, противоположным по значению.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971600" y="4365104"/>
            <a:ext cx="770485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Автомобиль едет быстро, а автобус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(медленно)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Шоссе широкое, а тротуар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(узкий)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Асфальт на дороге черный, а полосы разметки на ней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(белые)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Жилой дом высокий, а остановка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(низкая)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У трактора мотор работает громко, а у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автомобиля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(тихо)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ds05.infourok.ru/uploads/ex/0c00/000451bf-872df364/img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9463" t="19243" r="8896" b="24743"/>
          <a:stretch/>
        </p:blipFill>
        <p:spPr bwMode="auto">
          <a:xfrm>
            <a:off x="323528" y="620688"/>
            <a:ext cx="2771775" cy="14262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6" name="Рисунок 5" descr="https://ds05.infourok.ru/uploads/ex/0c00/000451bf-872df364/img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9140" t="17317" r="8114" b="25167"/>
          <a:stretch/>
        </p:blipFill>
        <p:spPr bwMode="auto">
          <a:xfrm>
            <a:off x="3203848" y="620688"/>
            <a:ext cx="2790825" cy="14549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7" name="Рисунок 6" descr="https://ds05.infourok.ru/uploads/ex/0c00/000451bf-872df364/img1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9140" t="22663" r="8435" b="26022"/>
          <a:stretch/>
        </p:blipFill>
        <p:spPr bwMode="auto">
          <a:xfrm>
            <a:off x="251520" y="2204864"/>
            <a:ext cx="2773680" cy="13620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8" name="Рисунок 7" descr="https://ds05.infourok.ru/uploads/ex/0c00/000451bf-872df364/img1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8980" t="18600" r="9076" b="26878"/>
          <a:stretch/>
        </p:blipFill>
        <p:spPr bwMode="auto">
          <a:xfrm>
            <a:off x="6156176" y="692696"/>
            <a:ext cx="2723637" cy="13258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9" name="Рисунок 8" descr="https://ds05.infourok.ru/uploads/ex/0c00/000451bf-872df364/img8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9622" t="19455" r="9076" b="26023"/>
          <a:stretch/>
        </p:blipFill>
        <p:spPr bwMode="auto">
          <a:xfrm>
            <a:off x="3203848" y="2204864"/>
            <a:ext cx="2764939" cy="13906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10" name="Рисунок 9" descr="https://ds05.infourok.ru/uploads/ex/0c00/000451bf-872df364/img17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9140" t="19454" r="8595" b="25596"/>
          <a:stretch/>
        </p:blipFill>
        <p:spPr bwMode="auto">
          <a:xfrm>
            <a:off x="6084168" y="2132856"/>
            <a:ext cx="2686050" cy="14278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115616" y="3645024"/>
            <a:ext cx="626469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Напиши недостающую букву в словах.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pencil blue - копия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3717032"/>
            <a:ext cx="571500" cy="647700"/>
          </a:xfrm>
          <a:prstGeom prst="rect">
            <a:avLst/>
          </a:prstGeom>
          <a:noFill/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979712" y="4005064"/>
          <a:ext cx="5832647" cy="2673561"/>
        </p:xfrm>
        <a:graphic>
          <a:graphicData uri="http://schemas.openxmlformats.org/drawingml/2006/table">
            <a:tbl>
              <a:tblPr/>
              <a:tblGrid>
                <a:gridCol w="833061"/>
                <a:gridCol w="833061"/>
                <a:gridCol w="833061"/>
                <a:gridCol w="833061"/>
                <a:gridCol w="833061"/>
                <a:gridCol w="833671"/>
                <a:gridCol w="833671"/>
              </a:tblGrid>
              <a:tr h="335691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Х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Д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36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707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Ш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Х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Д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36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707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36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707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99427" y="188640"/>
            <a:ext cx="87445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Определи по картинкам, что можно делать на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улице,а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что нельзя. Объясни свой выбор.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475656" y="188640"/>
            <a:ext cx="7200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 4.   Правила безопасного и культурного поведения в салоне общественного транспортного средства.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4" descr="https://img-fotki.yandex.ru/get/5303/novprospekt.12/0_6befd_fba8d203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635124" cy="815558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259632" y="770221"/>
            <a:ext cx="763284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Рассмотри картинки и расскажи, какие правила необходимо   соблюдать в общественном транспорте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Правила поведения в общественном транспорте (28 фото): этикет детей и  пассажиров в поезде дальнего следования, как вести себя в машине и трамвае"/>
          <p:cNvPicPr/>
          <p:nvPr/>
        </p:nvPicPr>
        <p:blipFill>
          <a:blip r:embed="rId3" cstate="print"/>
          <a:srcRect l="7696" t="8120" r="9567" b="11111"/>
          <a:stretch>
            <a:fillRect/>
          </a:stretch>
        </p:blipFill>
        <p:spPr bwMode="auto">
          <a:xfrm>
            <a:off x="251520" y="1412776"/>
            <a:ext cx="2295525" cy="1681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1412776"/>
            <a:ext cx="288032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Правила поведения в общественном транспорте (28 фото): этикет детей и  пассажиров в поезде дальнего следования, как вести себя в машине и трамвае"/>
          <p:cNvPicPr/>
          <p:nvPr/>
        </p:nvPicPr>
        <p:blipFill>
          <a:blip r:embed="rId5" cstate="print"/>
          <a:srcRect l="4154" t="18182" r="4748" b="6719"/>
          <a:stretch>
            <a:fillRect/>
          </a:stretch>
        </p:blipFill>
        <p:spPr bwMode="auto">
          <a:xfrm>
            <a:off x="6300192" y="1412776"/>
            <a:ext cx="2376264" cy="1589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6" name="Picture 4" descr="https://img-fotki.yandex.ru/get/5303/novprospekt.12/0_6befd_fba8d203_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3212976"/>
            <a:ext cx="523875" cy="673100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755576" y="3219218"/>
            <a:ext cx="734481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Волшебные дорожки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Составь предложение по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мнемодорожкам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Рисунок 19" descr="https://st.depositphotos.com/1001009/3111/i/950/depositphotos_31117647-stock-photo-red-and-orange-bus-with.jpg"/>
          <p:cNvPicPr/>
          <p:nvPr/>
        </p:nvPicPr>
        <p:blipFill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05064"/>
            <a:ext cx="1561830" cy="915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https://madivorcemediators.com/wp-content/uploads/2017/09/things-mediation-is-NOT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28704" t="11973" r="28800" b="12195"/>
          <a:stretch/>
        </p:blipFill>
        <p:spPr bwMode="auto">
          <a:xfrm>
            <a:off x="3707904" y="4005064"/>
            <a:ext cx="866775" cy="8700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22" name="Рисунок 21" descr="https://image.freepik.com/free-vector/no-talking-sign_61878-439.jpg"/>
          <p:cNvPicPr/>
          <p:nvPr/>
        </p:nvPicPr>
        <p:blipFill>
          <a:blip r:embed="rId9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933056"/>
            <a:ext cx="942975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https://st.depositphotos.com/1001009/3111/i/950/depositphotos_31117647-stock-photo-red-and-orange-bus-with.jpg"/>
          <p:cNvPicPr/>
          <p:nvPr/>
        </p:nvPicPr>
        <p:blipFill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301208"/>
            <a:ext cx="1524000" cy="892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https://autofemida.ru/wp-content/uploads/2020/07/znak-ustupi-dorogu.jp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22450" t="13715" r="21905" b="14576"/>
          <a:stretch/>
        </p:blipFill>
        <p:spPr bwMode="auto">
          <a:xfrm>
            <a:off x="3563888" y="5229200"/>
            <a:ext cx="1064754" cy="914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25" name="Рисунок 24" descr="https://ds04.infourok.ru/uploads/ex/0fd2/000c92f1-1a3ad94b/hello_html_71ddfd5a.jpg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8182" t="8211" r="6661"/>
          <a:stretch/>
        </p:blipFill>
        <p:spPr bwMode="auto">
          <a:xfrm>
            <a:off x="5364088" y="5229200"/>
            <a:ext cx="2540000" cy="8763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115058"/>
            <a:ext cx="828092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Речесветик: рабочая тетрадь по формированию основ безопасного поведения на дорогах и развитию речевых навыков у детей старшего дошкольного возраста  6 - 7 лет.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 Авт.-сост. О.В.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Багаева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А.М.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Хамзина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О.Б. Лобова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пгт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Нижняя Мактама: 2021.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28 с.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39552" y="1556792"/>
            <a:ext cx="8208912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рабочей тетради отражен опыт работы педагогов МБДОУ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Детский сад №63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Калинка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пгт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Нижняя Мактама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Альметьевского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муниципального района Республики Татарстан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О.В.Багаевой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А.М.Хамзиной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О.Б.Лобовой. Рабочая тетрадь предназначена для совместной деятельности педагогов дошкольных образовательных учреждений с детьми и родителей по формированию навыков безопасного поведения у детей дошкольного возраста на улицах и дорогах.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В доступной форме дети закрепляют ранее рассмотренные в образовательной деятельности темы: назначение дорог и их элементы, дорожные знаки и их классификация, правила безопасного поведения на дорогах, в маршрутных транспортных средствах, роль сотрудника дорожно-патрульной службы, правила безопасной езды на велосипеде, виды транспортных средств, развивают речь.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18" descr="253948_html_4aced484.gif"/>
          <p:cNvPicPr/>
          <p:nvPr/>
        </p:nvPicPr>
        <p:blipFill>
          <a:blip r:embed="rId2" cstate="print">
            <a:lum bright="12000" contrast="42000"/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7" y="4941168"/>
            <a:ext cx="936104" cy="156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Неделя спорта » ГОСУДАРСТВЕННАЯ ГИМНАЗИЯ №1 г.п. Зельва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69160"/>
            <a:ext cx="3384376" cy="155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4" descr="https://img-fotki.yandex.ru/get/5303/novprospekt.12/0_6befd_fba8d203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619125" cy="795338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Составь слова по цифрам.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Составь слова по цифрам.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91680" y="404664"/>
            <a:ext cx="24577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Составь слова по цифрам.</a:t>
            </a:r>
            <a:endParaRPr lang="ru-RU" sz="16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533207" y="1988841"/>
          <a:ext cx="7287267" cy="752087"/>
        </p:xfrm>
        <a:graphic>
          <a:graphicData uri="http://schemas.openxmlformats.org/drawingml/2006/table">
            <a:tbl>
              <a:tblPr/>
              <a:tblGrid>
                <a:gridCol w="910623"/>
                <a:gridCol w="910623"/>
                <a:gridCol w="910623"/>
                <a:gridCol w="910623"/>
                <a:gridCol w="910623"/>
                <a:gridCol w="911384"/>
                <a:gridCol w="911384"/>
                <a:gridCol w="911384"/>
              </a:tblGrid>
              <a:tr h="432047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533207" y="980729"/>
          <a:ext cx="7287264" cy="720079"/>
        </p:xfrm>
        <a:graphic>
          <a:graphicData uri="http://schemas.openxmlformats.org/drawingml/2006/table">
            <a:tbl>
              <a:tblPr/>
              <a:tblGrid>
                <a:gridCol w="1040820"/>
                <a:gridCol w="1040820"/>
                <a:gridCol w="1040820"/>
                <a:gridCol w="1040820"/>
                <a:gridCol w="1040820"/>
                <a:gridCol w="1041582"/>
                <a:gridCol w="1041582"/>
              </a:tblGrid>
              <a:tr h="343834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Б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24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57162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1259632" y="2882062"/>
            <a:ext cx="77048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Что спрятал художник?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Какой транспорт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спрятал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художник? (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Пароход, автомобиль).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Назови виды транспорта.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(Водный, наземный).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4" descr="https://img-fotki.yandex.ru/get/5303/novprospekt.12/0_6befd_fba8d203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852936"/>
            <a:ext cx="619125" cy="795338"/>
          </a:xfrm>
          <a:prstGeom prst="rect">
            <a:avLst/>
          </a:prstGeom>
          <a:noFill/>
        </p:spPr>
      </p:pic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059" name="Group 11630"/>
          <p:cNvGrpSpPr>
            <a:grpSpLocks/>
          </p:cNvGrpSpPr>
          <p:nvPr/>
        </p:nvGrpSpPr>
        <p:grpSpPr bwMode="auto">
          <a:xfrm>
            <a:off x="3203848" y="3645024"/>
            <a:ext cx="4104456" cy="2852936"/>
            <a:chOff x="0" y="0"/>
            <a:chExt cx="61680" cy="57068"/>
          </a:xfrm>
        </p:grpSpPr>
        <p:sp>
          <p:nvSpPr>
            <p:cNvPr id="173" name="Rectangle 173"/>
            <p:cNvSpPr>
              <a:spLocks noChangeArrowheads="1"/>
            </p:cNvSpPr>
            <p:nvPr/>
          </p:nvSpPr>
          <p:spPr bwMode="auto">
            <a:xfrm>
              <a:off x="30504" y="0"/>
              <a:ext cx="674" cy="2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45085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" name="Rectangle 174"/>
            <p:cNvSpPr>
              <a:spLocks noChangeArrowheads="1"/>
            </p:cNvSpPr>
            <p:nvPr/>
          </p:nvSpPr>
          <p:spPr bwMode="auto">
            <a:xfrm>
              <a:off x="61173" y="51304"/>
              <a:ext cx="674" cy="2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45085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5" name="Rectangle 175"/>
            <p:cNvSpPr>
              <a:spLocks noChangeArrowheads="1"/>
            </p:cNvSpPr>
            <p:nvPr/>
          </p:nvSpPr>
          <p:spPr bwMode="auto">
            <a:xfrm>
              <a:off x="30504" y="54824"/>
              <a:ext cx="674" cy="2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45085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84" name="Picture 18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" y="4053"/>
              <a:ext cx="61100" cy="49053"/>
            </a:xfrm>
            <a:prstGeom prst="rect">
              <a:avLst/>
            </a:prstGeom>
            <a:noFill/>
          </p:spPr>
        </p:pic>
        <p:sp>
          <p:nvSpPr>
            <p:cNvPr id="185" name="Shape 185"/>
            <p:cNvSpPr>
              <a:spLocks noChangeArrowheads="1"/>
            </p:cNvSpPr>
            <p:nvPr/>
          </p:nvSpPr>
          <p:spPr bwMode="auto">
            <a:xfrm>
              <a:off x="0" y="4037"/>
              <a:ext cx="61131" cy="4908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127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5841" name="Рисунок 21" descr="pencil blue - коп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8640"/>
            <a:ext cx="742950" cy="800100"/>
          </a:xfrm>
          <a:prstGeom prst="rect">
            <a:avLst/>
          </a:prstGeom>
          <a:noFill/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1115616" y="425280"/>
            <a:ext cx="75608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Соедини слоги так, чтобы получились слова. Прочитай их вслух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2123728" y="908720"/>
            <a:ext cx="5684954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ПЕ-ШЕ                          ФОР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СВЕ-ТО                         ХОД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ПЕ-РЕ                            АР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ПОС-ТО                        ХОД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ТРО-ТУ                         ВОЙ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1907704" y="3140968"/>
            <a:ext cx="547260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Расскажи о работе регулировщика. Раскрась картинку.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21" descr="pencil blue - коп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852936"/>
            <a:ext cx="742950" cy="800100"/>
          </a:xfrm>
          <a:prstGeom prst="rect">
            <a:avLst/>
          </a:prstGeom>
          <a:noFill/>
        </p:spPr>
      </p:pic>
      <p:pic>
        <p:nvPicPr>
          <p:cNvPr id="8" name="Рисунок 7" descr="https://igra-tisyacha.ru/wp-content/uploads/raskraski-rebenok-i-doroga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73016"/>
            <a:ext cx="4032448" cy="26922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1475656" y="171600"/>
            <a:ext cx="7200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 5.   Правила безопасного  поведения во время катания на велосипеде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7" name="Picture 4" descr="https://img-fotki.yandex.ru/get/5303/novprospekt.12/0_6befd_fba8d203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616847" cy="792088"/>
          </a:xfrm>
          <a:prstGeom prst="rect">
            <a:avLst/>
          </a:prstGeom>
          <a:noFill/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403648" y="858121"/>
            <a:ext cx="7200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Рассмотри картинки и расскажи, какие правила необходимо   соблюдать при езде на велосипеде.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873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528" y="1844824"/>
            <a:ext cx="3672408" cy="1388368"/>
          </a:xfrm>
          <a:prstGeom prst="rect">
            <a:avLst/>
          </a:prstGeom>
        </p:spPr>
      </p:pic>
      <p:pic>
        <p:nvPicPr>
          <p:cNvPr id="6" name="Рисунок 5" descr="https://sarvelo.ru/wp-content/uploads/9/2/6/92675c43a12b6117e43fe82a73133974.jpe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t="6842"/>
          <a:stretch/>
        </p:blipFill>
        <p:spPr bwMode="auto">
          <a:xfrm>
            <a:off x="4211960" y="1484784"/>
            <a:ext cx="4392488" cy="30963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20" name="Picture 4" descr="https://img-fotki.yandex.ru/get/5303/novprospekt.12/0_6befd_fba8d203_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4869160"/>
            <a:ext cx="659592" cy="848866"/>
          </a:xfrm>
          <a:prstGeom prst="rect">
            <a:avLst/>
          </a:prstGeom>
          <a:noFill/>
        </p:spPr>
      </p:pic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899592" y="5085184"/>
            <a:ext cx="741682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          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Назови одним словом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Закончи предложение.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Если у мотоцикла два колеса, он (какой?)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(двухколесный).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Если у велосипеда три колеса, он (какой?)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Если у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автомобиля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четыре колеса, она (какая?)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Если у лодки четыре весла, она (какая?)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979712" y="332656"/>
            <a:ext cx="478802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716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Обведи картинку по точкам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pencil blue - копи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32656"/>
            <a:ext cx="676275" cy="733425"/>
          </a:xfrm>
          <a:prstGeom prst="rect">
            <a:avLst/>
          </a:prstGeom>
          <a:noFill/>
        </p:spPr>
      </p:pic>
      <p:pic>
        <p:nvPicPr>
          <p:cNvPr id="4" name="Рисунок 3" descr="https://i.pinimg.com/474x/ab/4b/27/ab4b2764a97e0248021cb47f9f2463db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92696"/>
            <a:ext cx="3240360" cy="2286769"/>
          </a:xfrm>
          <a:prstGeom prst="rect">
            <a:avLst/>
          </a:prstGeom>
          <a:noFill/>
          <a:ln>
            <a:noFill/>
          </a:ln>
        </p:spPr>
      </p:pic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971600" y="3068960"/>
            <a:ext cx="76683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Многозначные слова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Объясни разницу в значениях этих   слов.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https://img-fotki.yandex.ru/get/5303/novprospekt.12/0_6befd_fba8d203_L.png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80928"/>
            <a:ext cx="648072" cy="848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blog.pdffiller.com/app/uploads/2016/04/dreamstime_s_33282054.jp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501008"/>
            <a:ext cx="1512168" cy="940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pm1.narvii.com/7129/6522031904f1f8c7757f5369a6f6e4940561e8aar1-2048-1500v2_uhq.jpg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573016"/>
            <a:ext cx="1440160" cy="853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mpng.subpng.com/20190526/xv/kisspng-airplane-wing-aircraft-image-portable-network-grap-plane-wing-transparent-png-image-free-download-sea-5ceb303bccf4a0.7952509215589171798395.jpg"/>
          <p:cNvPicPr/>
          <p:nvPr/>
        </p:nvPicPr>
        <p:blipFill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509120"/>
            <a:ext cx="1584176" cy="954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e7.pngegg.com/pngimages/539/465/png-clipart-bird-mallard-wing-graphy-desktop-wings-animals-wings.png"/>
          <p:cNvPicPr/>
          <p:nvPr/>
        </p:nvPicPr>
        <p:blipFill>
          <a:blip r:embed="rId8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581128"/>
            <a:ext cx="1584176" cy="868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static3.depositphotos.com/1004521/211/v/950/depositphotos_2114832-stock-illustration-passenger-cruise-ship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t="35888" r="63919"/>
          <a:stretch/>
        </p:blipFill>
        <p:spPr bwMode="auto">
          <a:xfrm>
            <a:off x="1619672" y="5661248"/>
            <a:ext cx="1512168" cy="8263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12" name="Рисунок 11" descr="https://medru.su/wp-content/uploads/2019/09/03_99_crm.jp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45058" r="13246" b="45831"/>
          <a:stretch/>
        </p:blipFill>
        <p:spPr bwMode="auto">
          <a:xfrm>
            <a:off x="5508104" y="5661248"/>
            <a:ext cx="1529705" cy="8515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995936" y="3861048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хвост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995936" y="4869160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крыло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4139952" y="5877272"/>
            <a:ext cx="527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нос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pinimg.com/originals/36/06/20/360620372dc6dfd8e6a3fd56bd88c608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b="50900"/>
          <a:stretch/>
        </p:blipFill>
        <p:spPr bwMode="auto">
          <a:xfrm>
            <a:off x="1763688" y="260648"/>
            <a:ext cx="5936615" cy="18192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051720" y="1556792"/>
            <a:ext cx="48245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Странички для детей и родителей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6866" name="Рисунок 58" descr="https://uvao.mos.ru/upload/news_photo/07.06_Bez_sto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836712"/>
            <a:ext cx="1331640" cy="1331640"/>
          </a:xfrm>
          <a:prstGeom prst="rect">
            <a:avLst/>
          </a:prstGeom>
          <a:noFill/>
        </p:spPr>
      </p:pic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323528" y="2148826"/>
            <a:ext cx="856895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Фликер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световозвращатель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на одежде - на сегодняшний день реальный способ уберечь ребенка от травмы на неосвещенной дороге. Принцип действия его основан на том, что свет, попадая на ребристую поверхность из специального пластика, концентрируется и отражается в виде узкого пучка. Когда фары автомобиля "выхватывают" пусть даже маленький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световозвращатель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водитель издалека видит яркую световую точку. Поэтому шансы, что пешеход или велосипедист будут замечены, увеличиваются во много раз.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323528" y="3718283"/>
            <a:ext cx="828092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Особенности применения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световозвращающих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элементов.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Размещать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световозвращающие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элементы на одежде необходимо на высоте от 80 см до одного метра от поверхности проезжей части. Наиболее всего заметна прямая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световозвращающая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полоска длиной не менее семи сантиметров, размещенная на одежде или сумке. Лучше использовать одновременно несколько предметов со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световозвращающими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элементами различной формы и размеров.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Где нужно использовать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световозвращающие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элементы?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на верхней одежде, обуви, шапках;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на рюкзаках, сумках, папках;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на колясках, велосипедах, самокатах, роликах, санках и т.д.;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на шлеме и специальной защитной амуниции.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должны знать родители?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0-tub-ru.yandex.net/i?id=17908d063600f960fef49e87eb16c99a-l&amp;ref=rim&amp;n=13&amp;w=1080&amp;h=1080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2405" t="-1" b="6199"/>
          <a:stretch/>
        </p:blipFill>
        <p:spPr bwMode="auto">
          <a:xfrm>
            <a:off x="2195736" y="1988840"/>
            <a:ext cx="5256584" cy="43204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251520" y="312332"/>
            <a:ext cx="864096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должен знать ребенок?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световозвращающие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элементы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красиво, модно, ярко;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наличие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световозвращающих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элементов не дает преимущества в движении, обязательно нужно убедиться, что водитель действительно вас увидел;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можно использовать различные виды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световозращающих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элементов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значки, браслеты, наклейки, брелоки, ленты,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термоаппликации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катафоты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нарукавники на одежду и т.д.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s-brands.ru/image/cache/catalog/demo/product/1400/1475-1200x800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t="24294" b="25914"/>
          <a:stretch/>
        </p:blipFill>
        <p:spPr bwMode="auto">
          <a:xfrm>
            <a:off x="2915816" y="188640"/>
            <a:ext cx="3019425" cy="8699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38913" name="Рисунок 1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276872"/>
            <a:ext cx="1657350" cy="1068388"/>
          </a:xfrm>
          <a:prstGeom prst="rect">
            <a:avLst/>
          </a:prstGeom>
          <a:noFill/>
        </p:spPr>
      </p:pic>
      <p:pic>
        <p:nvPicPr>
          <p:cNvPr id="38915" name="Рисунок 52"/>
          <p:cNvPicPr>
            <a:picLocks noChangeAspect="1" noChangeArrowheads="1"/>
          </p:cNvPicPr>
          <p:nvPr/>
        </p:nvPicPr>
        <p:blipFill>
          <a:blip r:embed="rId4" cstate="print"/>
          <a:srcRect l="4617" t="9744" r="5745"/>
          <a:stretch>
            <a:fillRect/>
          </a:stretch>
        </p:blipFill>
        <p:spPr bwMode="auto">
          <a:xfrm>
            <a:off x="4067944" y="2276872"/>
            <a:ext cx="1906298" cy="1008112"/>
          </a:xfrm>
          <a:prstGeom prst="rect">
            <a:avLst/>
          </a:prstGeom>
          <a:noFill/>
        </p:spPr>
      </p:pic>
      <p:pic>
        <p:nvPicPr>
          <p:cNvPr id="38914" name="Рисунок 12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2276872"/>
            <a:ext cx="1819275" cy="1046163"/>
          </a:xfrm>
          <a:prstGeom prst="rect">
            <a:avLst/>
          </a:prstGeom>
          <a:noFill/>
        </p:spPr>
      </p:pic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395536" y="1052736"/>
            <a:ext cx="85689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предлагаем вам мастер-класс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Фликер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талисман своими руками!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Талисман - приносит удачу, оберегает своего владельца. 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фликер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талисман, сделанный своими руками, для себя или своих детей будет защищать вдвойне!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899592" y="1700808"/>
            <a:ext cx="684076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изготовления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фликера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нам понадобится: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плотная ткань (драп, фетр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611560" y="3356992"/>
            <a:ext cx="820891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пористая резина), вырезанные шаблоны, клей, ножницы, светоотражающая лента шириной 5см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8" name="Рисунок 73"/>
          <p:cNvPicPr>
            <a:picLocks noChangeAspect="1" noChangeArrowheads="1"/>
          </p:cNvPicPr>
          <p:nvPr/>
        </p:nvPicPr>
        <p:blipFill>
          <a:blip r:embed="rId6" cstate="print"/>
          <a:srcRect l="3899" t="7628"/>
          <a:stretch>
            <a:fillRect/>
          </a:stretch>
        </p:blipFill>
        <p:spPr bwMode="auto">
          <a:xfrm>
            <a:off x="6012160" y="2276872"/>
            <a:ext cx="1728191" cy="1049784"/>
          </a:xfrm>
          <a:prstGeom prst="rect">
            <a:avLst/>
          </a:prstGeom>
          <a:noFill/>
        </p:spPr>
      </p:pic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467544" y="3933056"/>
            <a:ext cx="8496944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Берём кусочки плотной ткани яркого разного цвета (драп, фетр). Накладываем шаблоны для основы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фликера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dirty="0" smtClean="0"/>
              <a:t> </a:t>
            </a:r>
            <a:r>
              <a:rPr lang="ru-RU" sz="1600" dirty="0" smtClean="0"/>
              <a:t>Обводим карандашом и вырезаем аккуратно ножницами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81129"/>
            <a:ext cx="1656184" cy="1008112"/>
          </a:xfrm>
          <a:prstGeom prst="rect">
            <a:avLst/>
          </a:prstGeom>
          <a:noFill/>
        </p:spPr>
      </p:pic>
      <p:pic>
        <p:nvPicPr>
          <p:cNvPr id="12" name="Рисунок 11"/>
          <p:cNvPicPr/>
          <p:nvPr/>
        </p:nvPicPr>
        <p:blipFill>
          <a:blip r:embed="rId8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581128"/>
            <a:ext cx="1728192" cy="1008111"/>
          </a:xfrm>
          <a:prstGeom prst="rect">
            <a:avLst/>
          </a:prstGeom>
          <a:noFill/>
        </p:spPr>
      </p:pic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395536" y="5733256"/>
            <a:ext cx="84249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светоотражающей ленты вырезаем по шаблону разные фигурки.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Фигурки из светоотражающей ленты накладываем на основу, предварительно нанести на обратную сторону клей и прижать салфеткой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4" name="Рисунок 13"/>
          <p:cNvPicPr/>
          <p:nvPr/>
        </p:nvPicPr>
        <p:blipFill>
          <a:blip r:embed="rId9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581128"/>
            <a:ext cx="1656184" cy="993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/>
          <p:nvPr/>
        </p:nvPicPr>
        <p:blipFill>
          <a:blip r:embed="rId10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581128"/>
            <a:ext cx="1584176" cy="9768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75856" y="548680"/>
            <a:ext cx="3258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Пояснительная записка</a:t>
            </a:r>
            <a:endParaRPr lang="ru-RU" sz="2400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467544" y="1123625"/>
            <a:ext cx="8424936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Проблема обучения дошкольников безопасному участию в дорожном движении актуальна и современна, её решение помогает сформировать у детей систему знаний, осознанных навыков безопасного участия в дорожном движении, и как следствие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снижение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дорожно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транспортных происшествий с участием детей.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Главная цель воспитательной работы по обучению детей основам безопасного поведения на дорогах заключается в формировании у них  необходимых умений и навыков, выработке положительных, устойчивых привычек безопасного поведения на улице и дорогах.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В соответствии с ФГОС дошкольного образования обучение правилам безопасного поведения на дорогах осуществляется с учетом интеграции образовательных областей.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Образовательная область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Речевое развитие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взаимодействует со всеми остальными образовательными областями. Ни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одна образовательная область не может существовать без словесного взаимодействия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педагога и воспитанников.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В настоящее время много детей дошкольного возраста с отклонениями в речевом развитии. Чаще это дети с нарушениями всех компонентов речи: звукопроизношение нарушено, словарный запас отстает от возрастной нормы, лексико-грамматический строй речи недостаточно сформирован, связная речь не развита. Таким детям трудно усваивать программу детского сада, а в дальнейшем им тяжело будет в обучение в школе.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3528" y="548680"/>
            <a:ext cx="849694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Основные трудности проявляются при развернутых ответах на сложные вопросы, дети не смогут последовательно, грамотно и логично излагать свои собственные суждения, составлять рассказы.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Научить говорить важно и необходимо, но также необходимо целенаправленно обучать правилам безопасного  поведения на улицах, дорогах и в транспорте.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Методическое пособие предназначено в помощь педагогу для работы по формированию основ безопасного поведения на дорогах и развитию речевых навыков у детей старшего дошкольного возраста  6 - 7 лет. Выполняя занимательные упражнения и задания, предложенные в тетради, ребёнок рассуждает, сравнивает, анализирует, обобщает.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Данные задания могут быть предложены для проведения диагностики индивидуального развития ребёнка по области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Социально-коммуникативное развитие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Материал может использоваться в процессе индивидуальной или подгрупповой работы с детьми.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Важно, чтобы общение проходило в форме диалога, ведущую роль в котором играет ребёнок. Задания подобраны в порядке возрастания сложности, выполнение зависит от индивидуальных особенностей ребёнка, что позволяет варьировать предложенный материал.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755576" y="4874677"/>
            <a:ext cx="79918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Рабочая тетрадь адресована педагогам дошкольных образовательных учреждений и родителям.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83568" y="379995"/>
            <a:ext cx="8136904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Целевые ориентиры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представлений о поведении на проезжей части дороги, о возможных ситуациях на улице и построение адекватного безопасного поведения. Овладение умениями принимать правильные решения в дорожных ситуациях.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Расширение объема предметного (существительные), предикативного (глаголы) и адъективного (прилагательные); словаря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импрессивной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экспрессивной речи в процессе называния объектов уличного движения; ситуаций, соответствующих тому или иному правилу движения, и объяснения семантики слов (пешеход, светофор, правила дорожного движения, регулировщик, пожарная машина, машина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скорой помощи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т. п.).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связной речи, внимания, памяти, мышления.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Воспитание правил безопасного и культурного поведения на улицах города и в общественном транспорте.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827584" y="4037003"/>
            <a:ext cx="7992888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Ожидаемые результаты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у детей способности к предвидению возможной опасности в конкретной меняющейся ситуации и построение адекватного безопасного поведения.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Овладение умениями принимать правильные решения в дорожных ситуациях.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коммуникативных способностей.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у детей самостоятельности и ответственности в действиях на дороге.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907704" y="402431"/>
            <a:ext cx="59766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 1.   Дорожные знаки.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339752" y="1124744"/>
            <a:ext cx="43924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Объясни, что обозначает каждый знак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Дорожные знаки для детей. Картинки с описанием знаков | Дорожный знак, Знаки,  Дети"/>
          <p:cNvPicPr/>
          <p:nvPr/>
        </p:nvPicPr>
        <p:blipFill>
          <a:blip r:embed="rId2" cstate="print"/>
          <a:srcRect l="4000" t="5145" r="3333" b="11254"/>
          <a:stretch>
            <a:fillRect/>
          </a:stretch>
        </p:blipFill>
        <p:spPr bwMode="auto">
          <a:xfrm>
            <a:off x="2771800" y="3933056"/>
            <a:ext cx="136321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Идеи на тему «Жол» (89) | детский сад, детский сад транспорт, дети"/>
          <p:cNvPicPr/>
          <p:nvPr/>
        </p:nvPicPr>
        <p:blipFill>
          <a:blip r:embed="rId3" cstate="print"/>
          <a:srcRect b="16352"/>
          <a:stretch>
            <a:fillRect/>
          </a:stretch>
        </p:blipFill>
        <p:spPr bwMode="auto">
          <a:xfrm>
            <a:off x="3059832" y="2060848"/>
            <a:ext cx="136815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К истории одного пешеходного перехода: feisty_lynx — LiveJournal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2276872"/>
            <a:ext cx="120548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Дорожный знак &amp;quot;Пункт первой медицинской помощи&amp;quot; - Файлы для распечатки"/>
          <p:cNvPicPr/>
          <p:nvPr/>
        </p:nvPicPr>
        <p:blipFill>
          <a:blip r:embed="rId5" cstate="print"/>
          <a:srcRect l="13757" r="14286" b="23970"/>
          <a:stretch>
            <a:fillRect/>
          </a:stretch>
        </p:blipFill>
        <p:spPr bwMode="auto">
          <a:xfrm>
            <a:off x="1331640" y="4077072"/>
            <a:ext cx="11430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Конспект занятия по ПДД в старшей группе на тему «Дорожные знаки»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2" y="3933056"/>
            <a:ext cx="1467991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Дорожные знаки для детей. Картинки с описанием знаков | Знаки, Для детей,  Картинки"/>
          <p:cNvPicPr/>
          <p:nvPr/>
        </p:nvPicPr>
        <p:blipFill>
          <a:blip r:embed="rId7" cstate="print"/>
          <a:srcRect b="15702"/>
          <a:stretch>
            <a:fillRect/>
          </a:stretch>
        </p:blipFill>
        <p:spPr bwMode="auto">
          <a:xfrm>
            <a:off x="5940152" y="4077072"/>
            <a:ext cx="118833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Язык» правил дорожного движения и типичные ошибки в их преподавании » МБ  ДОУ «Детский сад №11»"/>
          <p:cNvPicPr/>
          <p:nvPr/>
        </p:nvPicPr>
        <p:blipFill>
          <a:blip r:embed="rId8" cstate="print"/>
          <a:srcRect l="11111" t="7865" r="12169" b="37453"/>
          <a:stretch>
            <a:fillRect/>
          </a:stretch>
        </p:blipFill>
        <p:spPr bwMode="auto">
          <a:xfrm>
            <a:off x="5148064" y="1988840"/>
            <a:ext cx="134416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Скачать дорожные знаки для детей в картинках"/>
          <p:cNvPicPr/>
          <p:nvPr/>
        </p:nvPicPr>
        <p:blipFill>
          <a:blip r:embed="rId9" cstate="print"/>
          <a:srcRect b="16556"/>
          <a:stretch>
            <a:fillRect/>
          </a:stretch>
        </p:blipFill>
        <p:spPr bwMode="auto">
          <a:xfrm>
            <a:off x="4355976" y="4005064"/>
            <a:ext cx="122413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Дорожный знак светофор в треугольнике – Дорожный знак 1.8 «Светофорное  регулирование» — dvd-auto.ru — Штатные головные устройства c GPS навигацией"/>
          <p:cNvPicPr/>
          <p:nvPr/>
        </p:nvPicPr>
        <p:blipFill>
          <a:blip r:embed="rId10" cstate="print"/>
          <a:srcRect l="10933" r="11333"/>
          <a:stretch>
            <a:fillRect/>
          </a:stretch>
        </p:blipFill>
        <p:spPr bwMode="auto">
          <a:xfrm>
            <a:off x="7092280" y="1988840"/>
            <a:ext cx="1372741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https://img-fotki.yandex.ru/get/5303/novprospekt.12/0_6befd_fba8d203_L.png"/>
          <p:cNvPicPr/>
          <p:nvPr/>
        </p:nvPicPr>
        <p:blipFill>
          <a:blip r:embed="rId11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80728"/>
            <a:ext cx="848866" cy="1008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331640" y="269985"/>
            <a:ext cx="74888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Сосчитай предметы до 5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Н-р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один светофор, два светофора и т.д. (светофор, пешеходный переход, дорожный знак)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https://img-fotki.yandex.ru/get/5303/novprospekt.12/0_6befd_fba8d203_L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720080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Светофор 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124744"/>
            <a:ext cx="1162036" cy="1495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админ\AppData\Roaming\Microsoft\Windows\Network Shortcuts\unnamed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268760"/>
            <a:ext cx="1771055" cy="130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админ\AppData\Roaming\Microsoft\Windows\Network Shortcuts\depositphotos_201018732-stock-illustration-vector-illustration-of-kids-walking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196752"/>
            <a:ext cx="1844799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547664" y="3212976"/>
            <a:ext cx="28803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Разгадай  ребусы.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https://img-fotki.yandex.ru/get/5303/novprospekt.12/0_6befd_fba8d203_L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2936"/>
            <a:ext cx="720080" cy="936104"/>
          </a:xfrm>
          <a:prstGeom prst="rect">
            <a:avLst/>
          </a:prstGeom>
          <a:noFill/>
          <a:ln>
            <a:noFill/>
          </a:ln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83" name="Picture 3" descr="Улитки - на прозрачном фоне | Изображения животных, Милые рисунки,  Мультяшные рисунки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1166" y="3861047"/>
            <a:ext cx="1044954" cy="936105"/>
          </a:xfrm>
          <a:prstGeom prst="rect">
            <a:avLst/>
          </a:prstGeom>
          <a:noFill/>
        </p:spPr>
      </p:pic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4139952" y="3861048"/>
            <a:ext cx="107914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ЦА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03848" y="3861048"/>
            <a:ext cx="8640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,,,</a:t>
            </a:r>
            <a:endParaRPr lang="ru-RU" sz="4400" dirty="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1619672" y="5114310"/>
            <a:ext cx="11521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КО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6" name="Рисунок 39" descr="images (4)"/>
          <p:cNvPicPr>
            <a:picLocks noChangeAspect="1" noChangeArrowheads="1"/>
          </p:cNvPicPr>
          <p:nvPr/>
        </p:nvPicPr>
        <p:blipFill>
          <a:blip r:embed="rId7" cstate="print"/>
          <a:srcRect l="21236" b="26804"/>
          <a:stretch>
            <a:fillRect/>
          </a:stretch>
        </p:blipFill>
        <p:spPr bwMode="auto">
          <a:xfrm>
            <a:off x="2987824" y="5085184"/>
            <a:ext cx="1533525" cy="828675"/>
          </a:xfrm>
          <a:prstGeom prst="rect">
            <a:avLst/>
          </a:prstGeom>
          <a:noFill/>
        </p:spPr>
      </p:pic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4932040" y="4869160"/>
            <a:ext cx="8640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21" descr="pencil blue - коп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060848"/>
            <a:ext cx="695325" cy="742950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1403648" y="404664"/>
            <a:ext cx="316835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Раскрась дорожные знаки.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683568" y="33265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://www.supercoloring.com/sites/default/files/styles/coloring_full/public/cif/2018/01/pedestrian-crossing-sign-in-russia-coloring-page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t="10655" b="10666"/>
          <a:stretch/>
        </p:blipFill>
        <p:spPr bwMode="auto">
          <a:xfrm>
            <a:off x="1475656" y="908720"/>
            <a:ext cx="1080120" cy="11197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8" name="Рисунок 7" descr="http://www.supercoloring.com/sites/default/files/styles/coloring_full/public/cif/2018/01/no-bicycles-sign-in-finland-coloring-page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t="10160" b="10919"/>
          <a:stretch/>
        </p:blipFill>
        <p:spPr bwMode="auto">
          <a:xfrm>
            <a:off x="3131840" y="908720"/>
            <a:ext cx="1224136" cy="11521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9" name="Рисунок 8" descr="https://ds05.infourok.ru/uploads/ex/0c10/0005c4e7-41fef835/hello_html_m49d5f13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1443" t="5026" r="1860" b="5655"/>
          <a:stretch/>
        </p:blipFill>
        <p:spPr bwMode="auto">
          <a:xfrm>
            <a:off x="4716016" y="908720"/>
            <a:ext cx="1224136" cy="10660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62" name="Рисунок 21" descr="pencil blue - копи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188640"/>
            <a:ext cx="647700" cy="762000"/>
          </a:xfrm>
          <a:prstGeom prst="rect">
            <a:avLst/>
          </a:prstGeom>
          <a:noFill/>
        </p:spPr>
      </p:pic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1187624" y="2348880"/>
            <a:ext cx="626469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Найди, зачеркни лишний знак и объясни почему он лишний.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76" name="Рисунок 9" descr="Пешеходный переход - дорожный знак для распечатки на А4"/>
          <p:cNvPicPr>
            <a:picLocks noChangeAspect="1" noChangeArrowheads="1"/>
          </p:cNvPicPr>
          <p:nvPr/>
        </p:nvPicPr>
        <p:blipFill>
          <a:blip r:embed="rId7" cstate="print"/>
          <a:srcRect l="13957" t="11459" r="13641" b="38795"/>
          <a:stretch>
            <a:fillRect/>
          </a:stretch>
        </p:blipFill>
        <p:spPr bwMode="auto">
          <a:xfrm>
            <a:off x="2483768" y="2780928"/>
            <a:ext cx="1066800" cy="1095375"/>
          </a:xfrm>
          <a:prstGeom prst="rect">
            <a:avLst/>
          </a:prstGeom>
          <a:noFill/>
        </p:spPr>
      </p:pic>
      <p:pic>
        <p:nvPicPr>
          <p:cNvPr id="19475" name="Рисунок 10" descr="Дорожный знак &quot;Светофор&quot; с пояснением"/>
          <p:cNvPicPr>
            <a:picLocks noChangeAspect="1" noChangeArrowheads="1"/>
          </p:cNvPicPr>
          <p:nvPr/>
        </p:nvPicPr>
        <p:blipFill>
          <a:blip r:embed="rId8" cstate="print"/>
          <a:srcRect l="8783" t="8667" r="8490" b="39316"/>
          <a:stretch>
            <a:fillRect/>
          </a:stretch>
        </p:blipFill>
        <p:spPr bwMode="auto">
          <a:xfrm>
            <a:off x="3779912" y="2780928"/>
            <a:ext cx="1095375" cy="1047750"/>
          </a:xfrm>
          <a:prstGeom prst="rect">
            <a:avLst/>
          </a:prstGeom>
          <a:noFill/>
        </p:spPr>
      </p:pic>
      <p:pic>
        <p:nvPicPr>
          <p:cNvPr id="19474" name="Рисунок 11" descr="https://yamaha-volga.ru/800/600/https/ds04.infourok.ru/uploads/ex/07fe/0008a705-8a3715ae/img11.jpg"/>
          <p:cNvPicPr>
            <a:picLocks noChangeAspect="1" noChangeArrowheads="1"/>
          </p:cNvPicPr>
          <p:nvPr/>
        </p:nvPicPr>
        <p:blipFill>
          <a:blip r:embed="rId9" cstate="print"/>
          <a:srcRect l="22900" t="15594" r="23549" b="15894"/>
          <a:stretch>
            <a:fillRect/>
          </a:stretch>
        </p:blipFill>
        <p:spPr bwMode="auto">
          <a:xfrm>
            <a:off x="5220072" y="2780928"/>
            <a:ext cx="1009650" cy="1038225"/>
          </a:xfrm>
          <a:prstGeom prst="rect">
            <a:avLst/>
          </a:prstGeom>
          <a:noFill/>
        </p:spPr>
      </p:pic>
      <p:pic>
        <p:nvPicPr>
          <p:cNvPr id="19473" name="Рисунок 12" descr="https://ds04.infourok.ru/uploads/ex/07fe/0008a705-8a3715ae/img10.jpg"/>
          <p:cNvPicPr>
            <a:picLocks noChangeAspect="1" noChangeArrowheads="1"/>
          </p:cNvPicPr>
          <p:nvPr/>
        </p:nvPicPr>
        <p:blipFill>
          <a:blip r:embed="rId10" cstate="print"/>
          <a:srcRect l="21751" t="19269" r="22456" b="17191"/>
          <a:stretch>
            <a:fillRect/>
          </a:stretch>
        </p:blipFill>
        <p:spPr bwMode="auto">
          <a:xfrm>
            <a:off x="6516216" y="2780928"/>
            <a:ext cx="1076325" cy="1019175"/>
          </a:xfrm>
          <a:prstGeom prst="rect">
            <a:avLst/>
          </a:prstGeom>
          <a:noFill/>
        </p:spPr>
      </p:pic>
      <p:pic>
        <p:nvPicPr>
          <p:cNvPr id="19472" name="Рисунок 13" descr="Дорожный знак &quot;Больница&quot;"/>
          <p:cNvPicPr>
            <a:picLocks noChangeAspect="1" noChangeArrowheads="1"/>
          </p:cNvPicPr>
          <p:nvPr/>
        </p:nvPicPr>
        <p:blipFill>
          <a:blip r:embed="rId11" cstate="print"/>
          <a:srcRect l="13208" t="2667" r="11792" b="23859"/>
          <a:stretch>
            <a:fillRect/>
          </a:stretch>
        </p:blipFill>
        <p:spPr bwMode="auto">
          <a:xfrm>
            <a:off x="2483768" y="4005064"/>
            <a:ext cx="1114425" cy="1190625"/>
          </a:xfrm>
          <a:prstGeom prst="rect">
            <a:avLst/>
          </a:prstGeom>
          <a:noFill/>
        </p:spPr>
      </p:pic>
      <p:pic>
        <p:nvPicPr>
          <p:cNvPr id="19471" name="Рисунок 14" descr="https://ds04.infourok.ru/uploads/ex/07fe/0008a705-8a3715ae/img9.jpg"/>
          <p:cNvPicPr>
            <a:picLocks noChangeAspect="1" noChangeArrowheads="1"/>
          </p:cNvPicPr>
          <p:nvPr/>
        </p:nvPicPr>
        <p:blipFill>
          <a:blip r:embed="rId12" cstate="print"/>
          <a:srcRect l="17213" t="15846" r="22540" b="12567"/>
          <a:stretch>
            <a:fillRect/>
          </a:stretch>
        </p:blipFill>
        <p:spPr bwMode="auto">
          <a:xfrm>
            <a:off x="3707904" y="4005064"/>
            <a:ext cx="1247775" cy="1123950"/>
          </a:xfrm>
          <a:prstGeom prst="rect">
            <a:avLst/>
          </a:prstGeom>
          <a:noFill/>
        </p:spPr>
      </p:pic>
      <p:pic>
        <p:nvPicPr>
          <p:cNvPr id="19470" name="Рисунок 15" descr="Дорожный знак &quot;Телефон&quot; для распечатки на А4"/>
          <p:cNvPicPr>
            <a:picLocks noChangeAspect="1" noChangeArrowheads="1"/>
          </p:cNvPicPr>
          <p:nvPr/>
        </p:nvPicPr>
        <p:blipFill>
          <a:blip r:embed="rId13" cstate="print"/>
          <a:srcRect l="14624" t="3667" r="15533" b="26247"/>
          <a:stretch>
            <a:fillRect/>
          </a:stretch>
        </p:blipFill>
        <p:spPr bwMode="auto">
          <a:xfrm>
            <a:off x="5220072" y="4005064"/>
            <a:ext cx="1038225" cy="1104900"/>
          </a:xfrm>
          <a:prstGeom prst="rect">
            <a:avLst/>
          </a:prstGeom>
          <a:noFill/>
        </p:spPr>
      </p:pic>
      <p:pic>
        <p:nvPicPr>
          <p:cNvPr id="19469" name="Рисунок 16" descr="Дорожный знак &quot;Пункт питания&quot; на А4"/>
          <p:cNvPicPr>
            <a:picLocks noChangeAspect="1" noChangeArrowheads="1"/>
          </p:cNvPicPr>
          <p:nvPr/>
        </p:nvPicPr>
        <p:blipFill>
          <a:blip r:embed="rId14" cstate="print"/>
          <a:srcRect l="16504" t="2333" r="15712" b="24586"/>
          <a:stretch>
            <a:fillRect/>
          </a:stretch>
        </p:blipFill>
        <p:spPr bwMode="auto">
          <a:xfrm>
            <a:off x="6588224" y="4005064"/>
            <a:ext cx="1000125" cy="1123950"/>
          </a:xfrm>
          <a:prstGeom prst="rect">
            <a:avLst/>
          </a:prstGeom>
          <a:noFill/>
        </p:spPr>
      </p:pic>
      <p:pic>
        <p:nvPicPr>
          <p:cNvPr id="19468" name="Рисунок 17" descr="Дорожный знак &quot;Въезд запрещен&quot;"/>
          <p:cNvPicPr>
            <a:picLocks noChangeAspect="1" noChangeArrowheads="1"/>
          </p:cNvPicPr>
          <p:nvPr/>
        </p:nvPicPr>
        <p:blipFill>
          <a:blip r:embed="rId15" cstate="print"/>
          <a:srcRect l="12556" t="9528" r="12823" b="37837"/>
          <a:stretch>
            <a:fillRect/>
          </a:stretch>
        </p:blipFill>
        <p:spPr bwMode="auto">
          <a:xfrm>
            <a:off x="2483768" y="5445224"/>
            <a:ext cx="1066800" cy="1038225"/>
          </a:xfrm>
          <a:prstGeom prst="rect">
            <a:avLst/>
          </a:prstGeom>
          <a:noFill/>
        </p:spPr>
      </p:pic>
      <p:pic>
        <p:nvPicPr>
          <p:cNvPr id="19467" name="Рисунок 18" descr="Дорожный знак &quot;Движение велосипедов запрещено&quot;"/>
          <p:cNvPicPr>
            <a:picLocks noChangeAspect="1" noChangeArrowheads="1"/>
          </p:cNvPicPr>
          <p:nvPr/>
        </p:nvPicPr>
        <p:blipFill>
          <a:blip r:embed="rId16" cstate="print"/>
          <a:srcRect l="10638" t="8333" r="11447" b="37373"/>
          <a:stretch>
            <a:fillRect/>
          </a:stretch>
        </p:blipFill>
        <p:spPr bwMode="auto">
          <a:xfrm>
            <a:off x="3851920" y="5373216"/>
            <a:ext cx="1038225" cy="1085850"/>
          </a:xfrm>
          <a:prstGeom prst="rect">
            <a:avLst/>
          </a:prstGeom>
          <a:noFill/>
        </p:spPr>
      </p:pic>
      <p:pic>
        <p:nvPicPr>
          <p:cNvPr id="19466" name="Рисунок 19" descr="Дорожный знак &quot;Питьевая вода&quot;"/>
          <p:cNvPicPr>
            <a:picLocks noChangeAspect="1" noChangeArrowheads="1"/>
          </p:cNvPicPr>
          <p:nvPr/>
        </p:nvPicPr>
        <p:blipFill>
          <a:blip r:embed="rId17" cstate="print"/>
          <a:srcRect l="15234" t="3333" r="15189" b="24133"/>
          <a:stretch>
            <a:fillRect/>
          </a:stretch>
        </p:blipFill>
        <p:spPr bwMode="auto">
          <a:xfrm>
            <a:off x="5292080" y="5301208"/>
            <a:ext cx="1009650" cy="1133475"/>
          </a:xfrm>
          <a:prstGeom prst="rect">
            <a:avLst/>
          </a:prstGeom>
          <a:noFill/>
        </p:spPr>
      </p:pic>
      <p:pic>
        <p:nvPicPr>
          <p:cNvPr id="19465" name="Рисунок 20" descr="Знак &quot;Движение пешеходов запрещено&quot;"/>
          <p:cNvPicPr>
            <a:picLocks noChangeAspect="1" noChangeArrowheads="1"/>
          </p:cNvPicPr>
          <p:nvPr/>
        </p:nvPicPr>
        <p:blipFill>
          <a:blip r:embed="rId18" cstate="print"/>
          <a:srcRect l="14624" t="8333" r="11792" b="37573"/>
          <a:stretch>
            <a:fillRect/>
          </a:stretch>
        </p:blipFill>
        <p:spPr bwMode="auto">
          <a:xfrm>
            <a:off x="6660232" y="5373216"/>
            <a:ext cx="1019175" cy="1028700"/>
          </a:xfrm>
          <a:prstGeom prst="rect">
            <a:avLst/>
          </a:prstGeom>
          <a:noFill/>
        </p:spPr>
      </p:pic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78" name="Rectangle 22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79" name="Rectangle 23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5" name="Picture 4" descr="https://img-fotki.yandex.ru/get/5303/novprospekt.12/0_6befd_fba8d203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704850" cy="906463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187624" y="354569"/>
            <a:ext cx="763284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Назови слова, в  которых все согласные твердые. Назови слова, в которых все согласные мягкие. (твердые: знак, сумка, дорога), (мягкие: дети, очки).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безопасность. Государственное учреждение образования &amp;quot;Ясли-сад №76 г.  Бобруйска&amp;quot;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5" y="980728"/>
            <a:ext cx="4032448" cy="2520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1403648" y="3645024"/>
            <a:ext cx="62636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Раскрась картинку. Составь по ней рассказ.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админ\AppData\Roaming\Microsoft\Windows\Network Shortcuts\unnamed.jpg"/>
          <p:cNvPicPr/>
          <p:nvPr/>
        </p:nvPicPr>
        <p:blipFill>
          <a:blip r:embed="rId4" cstate="print"/>
          <a:srcRect b="13477"/>
          <a:stretch>
            <a:fillRect/>
          </a:stretch>
        </p:blipFill>
        <p:spPr bwMode="auto">
          <a:xfrm>
            <a:off x="3707904" y="3933056"/>
            <a:ext cx="2592288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pencil blue - копия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3429000"/>
            <a:ext cx="647700" cy="781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1824</Words>
  <Application>Microsoft Office PowerPoint</Application>
  <PresentationFormat>Экран (4:3)</PresentationFormat>
  <Paragraphs>198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user</cp:lastModifiedBy>
  <cp:revision>18</cp:revision>
  <dcterms:created xsi:type="dcterms:W3CDTF">2021-12-03T10:06:26Z</dcterms:created>
  <dcterms:modified xsi:type="dcterms:W3CDTF">2024-03-27T14:29:07Z</dcterms:modified>
</cp:coreProperties>
</file>